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0D1952-B5B3-A602-75BE-370264A0F9A5}" v="13" dt="2025-11-06T13:26:17.786"/>
    <p1510:client id="{E1356AB4-81F3-DC4D-234D-91D27E51021C}" v="169" dt="2025-11-06T13:21:58.4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76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06/11/2025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/>
                <a:cs typeface="Arial"/>
              </a:rPr>
              <a:t>ETEC ASTOR DE MATTOS CARVALHO</a:t>
            </a:r>
          </a:p>
          <a:p>
            <a:pPr algn="ctr"/>
            <a:r>
              <a:rPr lang="pt-BR" sz="4000" dirty="0"/>
              <a:t>02 de dezembro de 2025</a:t>
            </a:r>
            <a:endParaRPr lang="pt-BR" sz="4000" dirty="0">
              <a:ea typeface="Calibri"/>
              <a:cs typeface="Calibri"/>
            </a:endParaRP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199" y="2822674"/>
            <a:ext cx="24201207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EMPREENDEDORISMO 4.0</a:t>
            </a:r>
            <a:endParaRPr lang="pt-BR" sz="4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Ademir </a:t>
            </a:r>
            <a:r>
              <a:rPr lang="pt-BR" sz="3000" b="1" cap="all" dirty="0" err="1">
                <a:latin typeface="Arial"/>
                <a:cs typeface="Arial"/>
              </a:rPr>
              <a:t>zaplana</a:t>
            </a:r>
            <a:r>
              <a:rPr lang="pt-BR" sz="3000" b="1" cap="all" dirty="0">
                <a:latin typeface="Arial"/>
                <a:cs typeface="Arial"/>
              </a:rPr>
              <a:t>, </a:t>
            </a:r>
            <a:r>
              <a:rPr lang="pt-BR" sz="3000" b="1" cap="all" dirty="0" err="1">
                <a:latin typeface="Arial"/>
                <a:cs typeface="Arial"/>
              </a:rPr>
              <a:t>arthur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lênnin</a:t>
            </a:r>
            <a:r>
              <a:rPr lang="pt-BR" sz="3000" b="1" cap="all" dirty="0">
                <a:latin typeface="Arial"/>
                <a:cs typeface="Arial"/>
              </a:rPr>
              <a:t>, </a:t>
            </a:r>
            <a:r>
              <a:rPr lang="pt-BR" sz="3000" b="1" cap="all" dirty="0" err="1">
                <a:latin typeface="Arial"/>
                <a:cs typeface="Arial"/>
              </a:rPr>
              <a:t>eduardo</a:t>
            </a:r>
            <a:r>
              <a:rPr lang="pt-BR" sz="3000" b="1" cap="all" dirty="0">
                <a:latin typeface="Arial"/>
                <a:cs typeface="Arial"/>
              </a:rPr>
              <a:t> BATISTA, EDUARDO MOURA, </a:t>
            </a:r>
            <a:r>
              <a:rPr lang="pt-BR" sz="3000" b="1" cap="all" dirty="0" err="1">
                <a:latin typeface="Arial"/>
                <a:cs typeface="Arial"/>
              </a:rPr>
              <a:t>iGOR</a:t>
            </a:r>
            <a:r>
              <a:rPr lang="pt-BR" sz="3000" b="1" cap="all" dirty="0">
                <a:latin typeface="Arial"/>
                <a:cs typeface="Arial"/>
              </a:rPr>
              <a:t>, LORENZO THEODORO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 Ms. Priscila Amorim da Costa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que contribuíram para a realização deste Trabalho de Conclusão de Curso (TCC). Primeiramente, agradecemos a nossa professora orientadora e todos os demais professores que nos acompanharam nessa jornada, que com paciência, conhecimento e dedicação, nos guiaram em cada etapa deste processo, oferecendo valiosas orientações. Por fim, estendemos nosso agradecimento aos nossos familiares e amigos, que sempre nos apoiaram e incentivaram durante toda a jornada acadêmica, oferecendo suporte emocional e motivacional. A todos, nossa mais sincera gratidão.</a:t>
            </a:r>
            <a:endParaRPr lang="pt-BR" sz="2800" dirty="0">
              <a:cs typeface="Calibri"/>
            </a:endParaRP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b="1" dirty="0">
                <a:ea typeface="+mn-lt"/>
                <a:cs typeface="+mn-lt"/>
              </a:rPr>
              <a:t>Marketing 5.0: tecnologia para a humanidade.</a:t>
            </a:r>
            <a:r>
              <a:rPr lang="pt-BR" sz="2800" dirty="0">
                <a:ea typeface="+mn-lt"/>
                <a:cs typeface="+mn-lt"/>
              </a:rPr>
              <a:t> Rio de Janeiro: Sextante, 2021.</a:t>
            </a:r>
            <a:endParaRPr lang="pt-BR" dirty="0">
              <a:latin typeface="Calibri"/>
              <a:ea typeface="Calibri"/>
              <a:cs typeface="Calibri"/>
            </a:endParaRPr>
          </a:p>
          <a:p>
            <a:pPr algn="ctr"/>
            <a:r>
              <a:rPr lang="pt-BR" sz="2800" dirty="0">
                <a:ea typeface="+mn-lt"/>
                <a:cs typeface="+mn-lt"/>
              </a:rPr>
              <a:t>MARR, Bernard. </a:t>
            </a:r>
            <a:r>
              <a:rPr lang="pt-BR" sz="2800" b="1" dirty="0">
                <a:ea typeface="+mn-lt"/>
                <a:cs typeface="+mn-lt"/>
              </a:rPr>
              <a:t>Big Data e Inteligência Artificial: como usar dados e IA para impulsionar negócios.</a:t>
            </a:r>
            <a:r>
              <a:rPr lang="pt-BR" sz="2800" dirty="0">
                <a:ea typeface="+mn-lt"/>
                <a:cs typeface="+mn-lt"/>
              </a:rPr>
              <a:t> São Paulo: Alta Books, 2020.</a:t>
            </a:r>
            <a:endParaRPr lang="pt-BR" dirty="0"/>
          </a:p>
          <a:p>
            <a:pPr algn="ctr"/>
            <a:r>
              <a:rPr lang="pt-BR" sz="2800" dirty="0">
                <a:ea typeface="+mn-lt"/>
                <a:cs typeface="+mn-lt"/>
              </a:rPr>
              <a:t>OLIVEIRA, Djalma de Pinho Rebouças de. </a:t>
            </a:r>
            <a:r>
              <a:rPr lang="pt-BR" sz="2800" b="1" dirty="0">
                <a:ea typeface="+mn-lt"/>
                <a:cs typeface="+mn-lt"/>
              </a:rPr>
              <a:t>Planejamento estratégico: conceitos, metodologia e práticas.</a:t>
            </a:r>
            <a:r>
              <a:rPr lang="pt-BR" sz="2800" dirty="0">
                <a:ea typeface="+mn-lt"/>
                <a:cs typeface="+mn-lt"/>
              </a:rPr>
              <a:t> 4. ed. São Paulo: Atlas, 2019.</a:t>
            </a:r>
            <a:endParaRPr lang="pt-BR" dirty="0"/>
          </a:p>
          <a:p>
            <a:pPr algn="ctr"/>
            <a:r>
              <a:rPr lang="pt-BR" sz="2800" b="1" dirty="0" err="1">
                <a:latin typeface="Calibri"/>
                <a:ea typeface="Calibri"/>
                <a:cs typeface="Arial"/>
              </a:rPr>
              <a:t>ncia</a:t>
            </a:r>
            <a:r>
              <a:rPr lang="pt-BR" sz="2800" b="1" dirty="0">
                <a:latin typeface="Calibri"/>
                <a:ea typeface="Calibri"/>
                <a:cs typeface="Arial"/>
              </a:rPr>
              <a:t> da Diversidade e o Papel da Liderança, 2022.</a:t>
            </a:r>
            <a:r>
              <a:rPr lang="pt-BR" sz="2800" dirty="0">
                <a:latin typeface="Calibri"/>
                <a:ea typeface="Calibri"/>
                <a:cs typeface="Arial"/>
              </a:rPr>
              <a:t> https://liderhd.com/a-importancia-da-diversidade-e-o-papel-da-lideranca/. Acesso em: 23. mai. 2024.</a:t>
            </a:r>
            <a:endParaRPr lang="pt-BR" dirty="0">
              <a:latin typeface="Calibri"/>
              <a:ea typeface="Calibri"/>
              <a:cs typeface="Calibri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6500593"/>
            <a:ext cx="13320000" cy="80820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600" dirty="0">
                <a:ea typeface="+mn-lt"/>
                <a:cs typeface="+mn-lt"/>
              </a:rPr>
              <a:t>O avanço tecnológico e a expansão da internet transformaram profundamente a forma de empreender, dando origem ao empreendedorismo digital, um modelo de negócio acessível, dinâmico e de grande alcance de mercado. Essa nova modalidade permite que empreendedores ofereçam produtos e serviços de maneira ampla e inovadora, rompendo barreiras geográficas e ampliando oportunidades. Contudo, para se manter competitivo nesse ambiente, é indispensável planejamento, conhecimento técnico e constante adaptação às mudanças tecnológicas. Entre os principais desafios enfrentados estão a segurança da informação, a rápida evolução das ferramentas digitais e a necessidade de qualificação contínua. A falta de preparo pode comprometer a credibilidade e a sustentabilidade do negócio. Além disso, dominar estratégias de marketing digital, vendas online e gestão financeira é essencial para o crescimento e fidelização de clientes. Diante desse cenário, este trabalho tem como objetivo analisar os principais desafios e oportunidades do empreendedorismo digital, destacando a importância da segurança, da inovação e da capacitação contínua para o sucesso e desenvolvimento sustentável dos negócios online.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634805" y="25756696"/>
            <a:ext cx="13320000" cy="88989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pPr algn="just"/>
            <a:r>
              <a:rPr lang="en-US" sz="3600" dirty="0">
                <a:ea typeface="+mn-lt"/>
                <a:cs typeface="+mn-lt"/>
              </a:rPr>
              <a:t>Diante das </a:t>
            </a:r>
            <a:r>
              <a:rPr lang="en-US" sz="3600" dirty="0" err="1">
                <a:ea typeface="+mn-lt"/>
                <a:cs typeface="+mn-lt"/>
              </a:rPr>
              <a:t>informações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tecnológicas</a:t>
            </a:r>
            <a:r>
              <a:rPr lang="en-US" sz="3600" dirty="0">
                <a:ea typeface="+mn-lt"/>
                <a:cs typeface="+mn-lt"/>
              </a:rPr>
              <a:t> e </a:t>
            </a:r>
            <a:r>
              <a:rPr lang="en-US" sz="3600" dirty="0" err="1">
                <a:ea typeface="+mn-lt"/>
                <a:cs typeface="+mn-lt"/>
              </a:rPr>
              <a:t>sociais</a:t>
            </a:r>
            <a:r>
              <a:rPr lang="en-US" sz="3600" dirty="0">
                <a:ea typeface="+mn-lt"/>
                <a:cs typeface="+mn-lt"/>
              </a:rPr>
              <a:t> ,  o </a:t>
            </a:r>
            <a:r>
              <a:rPr lang="en-US" sz="3600" dirty="0" err="1">
                <a:ea typeface="+mn-lt"/>
                <a:cs typeface="+mn-lt"/>
              </a:rPr>
              <a:t>empreendedorismo</a:t>
            </a:r>
            <a:r>
              <a:rPr lang="en-US" sz="3600" dirty="0">
                <a:ea typeface="+mn-lt"/>
                <a:cs typeface="+mn-lt"/>
              </a:rPr>
              <a:t> digital </a:t>
            </a:r>
            <a:r>
              <a:rPr lang="en-US" sz="3600" dirty="0" err="1">
                <a:ea typeface="+mn-lt"/>
                <a:cs typeface="+mn-lt"/>
              </a:rPr>
              <a:t>na</a:t>
            </a:r>
            <a:r>
              <a:rPr lang="en-US" sz="3600" dirty="0">
                <a:ea typeface="+mn-lt"/>
                <a:cs typeface="+mn-lt"/>
              </a:rPr>
              <a:t> era 4.0 representa uma oportunidade estratégica para transformar ideias em negócios sustentáveis e </a:t>
            </a:r>
            <a:r>
              <a:rPr lang="en-US" sz="3600" dirty="0" err="1">
                <a:ea typeface="+mn-lt"/>
                <a:cs typeface="+mn-lt"/>
              </a:rPr>
              <a:t>inovadores</a:t>
            </a:r>
            <a:r>
              <a:rPr lang="en-US" sz="3600" dirty="0">
                <a:ea typeface="+mn-lt"/>
                <a:cs typeface="+mn-lt"/>
              </a:rPr>
              <a:t>. A integração entre tecnologia, criatividade e propósito humano torna-se essencial para que as empresas se destaquem em um ambiente altamente competitivo e em constante mudança. Mais do que dominar ferramentas digitais, o sucesso do empreendedor moderno depende de sua capacidade de adaptar-se, liderar com empatia e gerar valor social. Dessa forma, o avanço tecnológico deve caminhar junto à ética, à responsabilidade e à valorização das pessoas, promovendo um desenvolvimento equilibrado e consciente. O futuro do empreendedorismo, portanto, está na união entre inovação e humanização, criando soluções que contribuam para o progresso coletivo e o fortalecimento de uma economia mais inclusiva e </a:t>
            </a:r>
            <a:r>
              <a:rPr lang="en-US" sz="3600" dirty="0" err="1">
                <a:ea typeface="+mn-lt"/>
                <a:cs typeface="+mn-lt"/>
              </a:rPr>
              <a:t>sustentável</a:t>
            </a:r>
            <a:r>
              <a:rPr lang="en-US" sz="3600" dirty="0">
                <a:ea typeface="+mn-lt"/>
                <a:cs typeface="+mn-lt"/>
              </a:rPr>
              <a:t>.</a:t>
            </a:r>
          </a:p>
          <a:p>
            <a:pPr algn="just"/>
            <a:endParaRPr lang="en-US" sz="3200" dirty="0">
              <a:ea typeface="Calibri"/>
              <a:cs typeface="Calibri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226794" y="40649890"/>
            <a:ext cx="28896120" cy="2780704"/>
            <a:chOff x="-226752" y="39484611"/>
            <a:chExt cx="28896121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6752" y="3948461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77827" y="18771232"/>
            <a:ext cx="13245963" cy="10404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r>
              <a:rPr lang="pt-BR" sz="3600" dirty="0">
                <a:ea typeface="+mn-lt"/>
                <a:cs typeface="+mn-lt"/>
              </a:rPr>
              <a:t>O empreendedorismo 4.0 surgiu com a Quarta Revolução Industrial, marcada pelo uso de tecnologias digitais, automação e inteligência artificial. Esse novo modelo valoriza a inovação, o uso de dados e a adaptação constante, permitindo que empresas — inclusive micro e pequenas — ampliem sua competitividade e eficiência.</a:t>
            </a:r>
          </a:p>
          <a:p>
            <a:pPr algn="just"/>
            <a:r>
              <a:rPr lang="pt-BR" sz="3600" dirty="0">
                <a:ea typeface="+mn-lt"/>
                <a:cs typeface="+mn-lt"/>
              </a:rPr>
              <a:t>A transformação digital tornou-se essencial para o crescimento das </a:t>
            </a:r>
            <a:r>
              <a:rPr lang="pt-BR" sz="3600" dirty="0" err="1">
                <a:ea typeface="+mn-lt"/>
                <a:cs typeface="+mn-lt"/>
              </a:rPr>
              <a:t>MPEs</a:t>
            </a:r>
            <a:r>
              <a:rPr lang="pt-BR" sz="3600" dirty="0">
                <a:ea typeface="+mn-lt"/>
                <a:cs typeface="+mn-lt"/>
              </a:rPr>
              <a:t>, pois possibilita otimizar processos, reduzir custos e melhorar o relacionamento com os clientes. Um exemplo disso é o </a:t>
            </a:r>
            <a:r>
              <a:rPr lang="pt-BR" sz="3600" dirty="0" err="1">
                <a:ea typeface="+mn-lt"/>
                <a:cs typeface="+mn-lt"/>
              </a:rPr>
              <a:t>App.Simplex</a:t>
            </a:r>
            <a:r>
              <a:rPr lang="pt-BR" sz="3600" dirty="0">
                <a:ea typeface="+mn-lt"/>
                <a:cs typeface="+mn-lt"/>
              </a:rPr>
              <a:t>, criado para facilitar o controle financeiro e apoiar decisões mais precisas.</a:t>
            </a:r>
          </a:p>
          <a:p>
            <a:pPr algn="just"/>
            <a:r>
              <a:rPr lang="pt-BR" sz="3600" dirty="0">
                <a:ea typeface="+mn-lt"/>
                <a:cs typeface="+mn-lt"/>
              </a:rPr>
              <a:t>O empreendedorismo digital amplia oportunidades ao permitir que negócios alcancem mercados globais com baixo investimento. Porém, ele também impõe desafios, como a rápida evolução tecnológica e a forte concorrência, exigindo criatividade e resiliência dos empreendedores.</a:t>
            </a:r>
          </a:p>
          <a:p>
            <a:pPr algn="just"/>
            <a:r>
              <a:rPr lang="pt-BR" sz="3600" dirty="0">
                <a:ea typeface="+mn-lt"/>
                <a:cs typeface="+mn-lt"/>
              </a:rPr>
              <a:t>As ferramentas digitais — como sistemas de gestão, redes sociais, plataformas de e-commerce e softwares de análise de dados  tornaram-se indispensáveis para administrar, divulgar e expandir negócios com eficiência.</a:t>
            </a:r>
            <a:endParaRPr lang="pt-BR" dirty="0"/>
          </a:p>
          <a:p>
            <a:pPr algn="just"/>
            <a:r>
              <a:rPr lang="pt-BR" sz="3600" dirty="0">
                <a:ea typeface="+mn-lt"/>
                <a:cs typeface="+mn-lt"/>
              </a:rPr>
              <a:t>Por fim, inovação e marketing são pilares fundamentais para o sucesso na era digital. O marketing identifica necessidades, enquanto a inovação cria soluções que agregam valor e fortalecem o posicionamento das empresas.</a:t>
            </a:r>
            <a:endParaRPr lang="pt-BR" dirty="0"/>
          </a:p>
          <a:p>
            <a:pPr algn="just"/>
            <a:r>
              <a:rPr lang="pt-BR" sz="3600" dirty="0">
                <a:ea typeface="+mn-lt"/>
                <a:cs typeface="+mn-lt"/>
              </a:rPr>
              <a:t>Em resumo, o empreendedorismo 4.0 representa uma nova forma de pensar e agir: empresas que combinam tecnologia, inovação e estratégia conseguem se adaptar às mudanças e se destacar em um mercado cada vez mais competitivo e digital.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endParaRPr lang="pt-BR" sz="3200" dirty="0">
              <a:ea typeface="Calibri"/>
              <a:cs typeface="Calibri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571962" y="12356437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500582" y="13335766"/>
            <a:ext cx="13780405" cy="6257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02: E qual a maior oportunidade?</a:t>
            </a:r>
            <a:endParaRPr lang="pt-BR" sz="3600" b="1" dirty="0">
              <a:ea typeface="Calibri"/>
              <a:cs typeface="Calibri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899102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Qual é, na sua opinião, o maior desafio para quem quer empreender usando tecnologia?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571962" y="18041000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1929507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03: Quais ferramentas digitais você acha mais úteis para empreender?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571962" y="24877292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6" name="Imagem 5" descr="Gráfico, Gráfico de pizza&#10;&#10;O conteúdo gerado por IA pode estar incorreto.">
            <a:extLst>
              <a:ext uri="{FF2B5EF4-FFF2-40B4-BE49-F238E27FC236}">
                <a16:creationId xmlns:a16="http://schemas.microsoft.com/office/drawing/2014/main" id="{20FA76AC-4003-57AB-18F8-778B510FC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62970" y="8366254"/>
            <a:ext cx="10704355" cy="4133864"/>
          </a:xfrm>
          <a:prstGeom prst="rect">
            <a:avLst/>
          </a:prstGeom>
        </p:spPr>
      </p:pic>
      <p:pic>
        <p:nvPicPr>
          <p:cNvPr id="7" name="Imagem 6" descr="Gráfico, Gráfico de pizza&#10;&#10;O conteúdo gerado por IA pode estar incorreto.">
            <a:extLst>
              <a:ext uri="{FF2B5EF4-FFF2-40B4-BE49-F238E27FC236}">
                <a16:creationId xmlns:a16="http://schemas.microsoft.com/office/drawing/2014/main" id="{98731579-8B4B-100D-7ED7-643265C0E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16316" y="13956191"/>
            <a:ext cx="10905987" cy="4243796"/>
          </a:xfrm>
          <a:prstGeom prst="rect">
            <a:avLst/>
          </a:prstGeom>
        </p:spPr>
      </p:pic>
      <p:pic>
        <p:nvPicPr>
          <p:cNvPr id="13" name="Imagem 12" descr="Gráfico, Gráfico de barras&#10;&#10;O conteúdo gerado por IA pode estar incorreto.">
            <a:extLst>
              <a:ext uri="{FF2B5EF4-FFF2-40B4-BE49-F238E27FC236}">
                <a16:creationId xmlns:a16="http://schemas.microsoft.com/office/drawing/2014/main" id="{2A0E5365-F3B3-6EB0-FBF4-23DB150156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79544" y="20441442"/>
            <a:ext cx="13275679" cy="453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884</Words>
  <Application>Microsoft Office PowerPoint</Application>
  <PresentationFormat>Personalizar</PresentationFormat>
  <Paragraphs>33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79</cp:revision>
  <dcterms:created xsi:type="dcterms:W3CDTF">2017-11-28T14:46:21Z</dcterms:created>
  <dcterms:modified xsi:type="dcterms:W3CDTF">2025-11-06T13:43:20Z</dcterms:modified>
</cp:coreProperties>
</file>